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58" r:id="rId4"/>
    <p:sldId id="257" r:id="rId5"/>
    <p:sldId id="263" r:id="rId6"/>
    <p:sldId id="264" r:id="rId7"/>
    <p:sldId id="259" r:id="rId8"/>
    <p:sldId id="265" r:id="rId9"/>
    <p:sldId id="260" r:id="rId10"/>
    <p:sldId id="262" r:id="rId11"/>
  </p:sldIdLst>
  <p:sldSz cx="9144000" cy="6858000" type="screen4x3"/>
  <p:notesSz cx="6934200" cy="9232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90" autoAdjust="0"/>
  </p:normalViewPr>
  <p:slideViewPr>
    <p:cSldViewPr snapToObjects="1">
      <p:cViewPr varScale="1">
        <p:scale>
          <a:sx n="64" d="100"/>
          <a:sy n="64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DFF07B67-5303-4093-8880-34CBDD929B6F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929FA73A-BA8C-42FE-858D-DC0A40754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9EDB02F8-136C-1E41-BBC4-9369D4998EDE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0B5F326A-2F53-4F47-B00E-AE4212E91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 speaking as “aside narrator”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</a:t>
            </a:r>
            <a:r>
              <a:rPr lang="en-US" baseline="0" dirty="0" smtClean="0"/>
              <a:t> speaking as “aside narrator”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Greg asks</a:t>
            </a:r>
            <a:r>
              <a:rPr lang="en-US" baseline="0" dirty="0" smtClean="0"/>
              <a:t> students what they remember about circles. Chad interrupts as “aside narrator” to save time. Display bullet points and Greg continues with lesson.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Greg finishes with story/scenario.</a:t>
            </a:r>
            <a:r>
              <a:rPr lang="en-US" baseline="0" dirty="0" smtClean="0"/>
              <a:t> Then Karen and Casey demonstrate drawing the ellipse with pins at (-2,0) and (2,0). Karen describes how to draw the ellipse and that the illustrator and pin holder should switch places after ½ of the ellipse is drawn. Karen transitions into group roles and instructions.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Karen. Groups break out to work.</a:t>
            </a:r>
            <a:r>
              <a:rPr lang="en-US" baseline="0" dirty="0" smtClean="0"/>
              <a:t> We each take a group to observe and prompt as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</a:t>
            </a:r>
            <a:r>
              <a:rPr lang="en-US" baseline="0" dirty="0" smtClean="0"/>
              <a:t> discussion on these questions until ~15 minutes into presentation. Casey brings class back together as a whole, and leads a class discussion. Casey summarizes findings of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Chad</a:t>
            </a:r>
            <a:r>
              <a:rPr lang="en-US" baseline="0" dirty="0" smtClean="0"/>
              <a:t> wraps up the presentation as “aside narrator” describing what will go on in the following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326A-2F53-4F47-B00E-AE4212E91E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/>
          <a:lstStyle/>
          <a:p>
            <a:fld id="{311BFB93-B856-5F40-A043-BA69124162D8}" type="datetimeFigureOut">
              <a:rPr lang="en-US" smtClean="0"/>
              <a:pPr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/>
          <a:lstStyle/>
          <a:p>
            <a:fld id="{19EE67F8-F008-484A-9989-DCD0271C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accent4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openref.com/radiu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thopenref.com/diameter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492375"/>
            <a:ext cx="6000749" cy="1470025"/>
          </a:xfrm>
        </p:spPr>
        <p:txBody>
          <a:bodyPr/>
          <a:lstStyle/>
          <a:p>
            <a:r>
              <a:rPr lang="en-US" dirty="0" smtClean="0"/>
              <a:t>Exploring Properties of an Ellipse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966882"/>
            <a:ext cx="6457950" cy="1752600"/>
          </a:xfrm>
        </p:spPr>
        <p:txBody>
          <a:bodyPr/>
          <a:lstStyle/>
          <a:p>
            <a:r>
              <a:rPr lang="en-US" dirty="0" smtClean="0"/>
              <a:t>Teaching &amp; Learning</a:t>
            </a:r>
            <a:br>
              <a:rPr lang="en-US" dirty="0" smtClean="0"/>
            </a:br>
            <a:r>
              <a:rPr lang="en-US" dirty="0" smtClean="0"/>
              <a:t>Casey </a:t>
            </a:r>
            <a:r>
              <a:rPr lang="en-US" dirty="0" err="1" smtClean="0"/>
              <a:t>Kliewer</a:t>
            </a:r>
            <a:r>
              <a:rPr lang="en-US" dirty="0" smtClean="0"/>
              <a:t>, Chad </a:t>
            </a:r>
            <a:r>
              <a:rPr lang="en-US" dirty="0" err="1" smtClean="0"/>
              <a:t>Gilton</a:t>
            </a:r>
            <a:r>
              <a:rPr lang="en-US" dirty="0" smtClean="0"/>
              <a:t>, Greg Richards, Karen Czarnecki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Class…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00200"/>
            <a:ext cx="7583487" cy="4648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 students’ observed properties of an ellipse to derive the formula for an ellipse: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Note: a circle is when a = b = 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62400" y="4724400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err="1" smtClean="0">
                <a:solidFill>
                  <a:schemeClr val="bg1"/>
                </a:solidFill>
              </a:rPr>
              <a:t>h,k</a:t>
            </a:r>
            <a:r>
              <a:rPr lang="en-US" b="1" dirty="0" smtClean="0">
                <a:solidFill>
                  <a:schemeClr val="bg1"/>
                </a:solidFill>
              </a:rPr>
              <a:t>) = center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895600" y="3810000"/>
            <a:ext cx="2895600" cy="1752600"/>
            <a:chOff x="2971800" y="4191000"/>
            <a:chExt cx="2895600" cy="1752600"/>
          </a:xfrm>
        </p:grpSpPr>
        <p:grpSp>
          <p:nvGrpSpPr>
            <p:cNvPr id="20" name="Group 19"/>
            <p:cNvGrpSpPr/>
            <p:nvPr/>
          </p:nvGrpSpPr>
          <p:grpSpPr>
            <a:xfrm>
              <a:off x="2971800" y="4191000"/>
              <a:ext cx="2895600" cy="1752600"/>
              <a:chOff x="2514600" y="4191000"/>
              <a:chExt cx="2895600" cy="17526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514600" y="4191000"/>
                <a:ext cx="2895600" cy="1752600"/>
              </a:xfrm>
              <a:prstGeom prst="ellipse">
                <a:avLst/>
              </a:prstGeom>
              <a:noFill/>
              <a:ln w="38100" cmpd="sng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>
                <a:endCxn id="5" idx="2"/>
              </p:cNvCxnSpPr>
              <p:nvPr/>
            </p:nvCxnSpPr>
            <p:spPr>
              <a:xfrm rot="10800000">
                <a:off x="2514600" y="5067301"/>
                <a:ext cx="1447006" cy="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endCxn id="5" idx="0"/>
              </p:cNvCxnSpPr>
              <p:nvPr/>
            </p:nvCxnSpPr>
            <p:spPr>
              <a:xfrm rot="5400000" flipH="1" flipV="1">
                <a:off x="3524250" y="4629151"/>
                <a:ext cx="876301" cy="158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124200" y="502920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a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030494" y="4419600"/>
                <a:ext cx="3189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b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4370832" y="5010912"/>
              <a:ext cx="79771" cy="797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24200" y="2743200"/>
            <a:ext cx="3230884" cy="764987"/>
            <a:chOff x="381000" y="3276600"/>
            <a:chExt cx="3230884" cy="764987"/>
          </a:xfrm>
        </p:grpSpPr>
        <p:sp>
          <p:nvSpPr>
            <p:cNvPr id="14" name="TextBox 13"/>
            <p:cNvSpPr txBox="1"/>
            <p:nvPr/>
          </p:nvSpPr>
          <p:spPr>
            <a:xfrm>
              <a:off x="381000" y="3276600"/>
              <a:ext cx="2438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u="sng" dirty="0" smtClean="0">
                  <a:solidFill>
                    <a:schemeClr val="bg1"/>
                  </a:solidFill>
                </a:rPr>
                <a:t>(x-h)</a:t>
              </a:r>
              <a:r>
                <a:rPr lang="en-US" sz="2200" b="1" u="sng" baseline="30000" dirty="0" smtClean="0">
                  <a:solidFill>
                    <a:schemeClr val="bg1"/>
                  </a:solidFill>
                </a:rPr>
                <a:t>2</a:t>
              </a:r>
              <a:r>
                <a:rPr lang="en-US" sz="2200" b="1" dirty="0" smtClean="0">
                  <a:solidFill>
                    <a:schemeClr val="bg1"/>
                  </a:solidFill>
                </a:rPr>
                <a:t>    </a:t>
              </a:r>
              <a:r>
                <a:rPr lang="en-US" sz="2200" b="1" u="sng" dirty="0" smtClean="0">
                  <a:solidFill>
                    <a:schemeClr val="bg1"/>
                  </a:solidFill>
                </a:rPr>
                <a:t>(y-k)</a:t>
              </a:r>
              <a:r>
                <a:rPr lang="en-US" sz="2200" b="1" u="sng" baseline="30000" dirty="0" smtClean="0">
                  <a:solidFill>
                    <a:schemeClr val="bg1"/>
                  </a:solidFill>
                </a:rPr>
                <a:t>2</a:t>
              </a:r>
              <a:endParaRPr lang="en-US" sz="2200" b="1" u="sng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3484" y="3419062"/>
              <a:ext cx="2438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chemeClr val="bg1"/>
                  </a:solidFill>
                </a:rPr>
                <a:t>+           = 1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5532" y="3610700"/>
              <a:ext cx="2438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chemeClr val="bg1"/>
                  </a:solidFill>
                </a:rPr>
                <a:t>a</a:t>
              </a:r>
              <a:r>
                <a:rPr lang="en-US" sz="2200" b="1" baseline="30000" dirty="0" smtClean="0">
                  <a:solidFill>
                    <a:schemeClr val="bg1"/>
                  </a:solidFill>
                </a:rPr>
                <a:t>2</a:t>
              </a:r>
              <a:r>
                <a:rPr lang="en-US" sz="2200" b="1" dirty="0" smtClean="0">
                  <a:solidFill>
                    <a:schemeClr val="bg1"/>
                  </a:solidFill>
                </a:rPr>
                <a:t>          b</a:t>
              </a:r>
              <a:r>
                <a:rPr lang="en-US" sz="2200" b="1" baseline="30000" dirty="0" smtClean="0">
                  <a:solidFill>
                    <a:schemeClr val="bg1"/>
                  </a:solidFill>
                </a:rPr>
                <a:t>2</a:t>
              </a:r>
              <a:r>
                <a:rPr lang="en-US" sz="2200" b="1" dirty="0" smtClean="0">
                  <a:solidFill>
                    <a:schemeClr val="bg1"/>
                  </a:solidFill>
                </a:rPr>
                <a:t> 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Standards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66595"/>
            <a:ext cx="8534400" cy="1972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points on the circle are equidistant from the center.</a:t>
            </a:r>
          </a:p>
          <a:p>
            <a:r>
              <a:rPr lang="en-US" dirty="0" smtClean="0"/>
              <a:t>The radius is the distance from the center to any point on the circle. It is half the diameter.</a:t>
            </a:r>
            <a:endParaRPr lang="en-US" dirty="0" smtClean="0">
              <a:hlinkClick r:id="rId3"/>
            </a:endParaRPr>
          </a:p>
          <a:p>
            <a:r>
              <a:rPr lang="en-US" dirty="0" smtClean="0"/>
              <a:t>The diameter is a line segment that joins two points on the circle and passes through the center.</a:t>
            </a:r>
            <a:endParaRPr lang="en-US" dirty="0" smtClean="0">
              <a:hlinkClick r:id="rId4"/>
            </a:endParaRPr>
          </a:p>
          <a:p>
            <a:r>
              <a:rPr lang="en-US" dirty="0" smtClean="0"/>
              <a:t>The circumference is the distance around the circle.</a:t>
            </a:r>
          </a:p>
          <a:p>
            <a:r>
              <a:rPr lang="en-US" dirty="0" smtClean="0"/>
              <a:t>Equation of a circle centered at the origin: </a:t>
            </a:r>
            <a:r>
              <a:rPr lang="en-US" b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 + y</a:t>
            </a:r>
            <a:r>
              <a:rPr lang="en-US" b="1" baseline="30000" dirty="0" smtClean="0"/>
              <a:t>2</a:t>
            </a:r>
            <a:r>
              <a:rPr lang="en-US" b="1" dirty="0" smtClean="0"/>
              <a:t> = r</a:t>
            </a:r>
            <a:r>
              <a:rPr lang="en-US" b="1" baseline="30000" dirty="0" smtClean="0"/>
              <a:t>2</a:t>
            </a:r>
            <a:endParaRPr lang="en-US" b="1" dirty="0" smtClean="0"/>
          </a:p>
          <a:p>
            <a:r>
              <a:rPr lang="en-US" dirty="0" smtClean="0"/>
              <a:t>If centered at (</a:t>
            </a:r>
            <a:r>
              <a:rPr lang="en-US" dirty="0" err="1" smtClean="0"/>
              <a:t>h,k</a:t>
            </a:r>
            <a:r>
              <a:rPr lang="en-US" dirty="0" smtClean="0"/>
              <a:t>) instead of origin: (</a:t>
            </a:r>
            <a:r>
              <a:rPr lang="en-US" b="1" dirty="0" smtClean="0"/>
              <a:t>x-h)</a:t>
            </a:r>
            <a:r>
              <a:rPr lang="en-US" b="1" baseline="30000" dirty="0" smtClean="0"/>
              <a:t>2</a:t>
            </a:r>
            <a:r>
              <a:rPr lang="en-US" b="1" dirty="0" smtClean="0"/>
              <a:t> + (y-k)</a:t>
            </a:r>
            <a:r>
              <a:rPr lang="en-US" b="1" baseline="30000" dirty="0" smtClean="0"/>
              <a:t>2</a:t>
            </a:r>
            <a:r>
              <a:rPr lang="en-US" b="1" dirty="0" smtClean="0"/>
              <a:t> = r</a:t>
            </a:r>
            <a:r>
              <a:rPr lang="en-US" b="1" baseline="30000" dirty="0" smtClean="0"/>
              <a:t>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treecolo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3051" y="2667000"/>
            <a:ext cx="1187450" cy="1333771"/>
          </a:xfrm>
          <a:prstGeom prst="rect">
            <a:avLst/>
          </a:prstGeom>
        </p:spPr>
      </p:pic>
      <p:pic>
        <p:nvPicPr>
          <p:cNvPr id="6" name="Picture 5" descr="DogonLeash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1451" y="2959978"/>
            <a:ext cx="1200149" cy="104079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844940" y="3163290"/>
            <a:ext cx="2554829" cy="648307"/>
            <a:chOff x="4378089" y="3239490"/>
            <a:chExt cx="2554829" cy="648307"/>
          </a:xfrm>
        </p:grpSpPr>
        <p:sp>
          <p:nvSpPr>
            <p:cNvPr id="7" name="Freeform 6"/>
            <p:cNvSpPr/>
            <p:nvPr/>
          </p:nvSpPr>
          <p:spPr>
            <a:xfrm>
              <a:off x="4378089" y="3731892"/>
              <a:ext cx="287052" cy="155905"/>
            </a:xfrm>
            <a:custGeom>
              <a:avLst/>
              <a:gdLst>
                <a:gd name="connsiteX0" fmla="*/ 1960 w 287052"/>
                <a:gd name="connsiteY0" fmla="*/ 0 h 155905"/>
                <a:gd name="connsiteX1" fmla="*/ 40836 w 287052"/>
                <a:gd name="connsiteY1" fmla="*/ 142538 h 155905"/>
                <a:gd name="connsiteX2" fmla="*/ 79712 w 287052"/>
                <a:gd name="connsiteY2" fmla="*/ 155496 h 155905"/>
                <a:gd name="connsiteX3" fmla="*/ 196341 w 287052"/>
                <a:gd name="connsiteY3" fmla="*/ 142538 h 155905"/>
                <a:gd name="connsiteX4" fmla="*/ 222258 w 287052"/>
                <a:gd name="connsiteY4" fmla="*/ 103664 h 155905"/>
                <a:gd name="connsiteX5" fmla="*/ 261134 w 287052"/>
                <a:gd name="connsiteY5" fmla="*/ 77748 h 155905"/>
                <a:gd name="connsiteX6" fmla="*/ 287052 w 287052"/>
                <a:gd name="connsiteY6" fmla="*/ 51832 h 155905"/>
                <a:gd name="connsiteX7" fmla="*/ 248176 w 287052"/>
                <a:gd name="connsiteY7" fmla="*/ 12958 h 15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052" h="155905">
                  <a:moveTo>
                    <a:pt x="1960" y="0"/>
                  </a:moveTo>
                  <a:cubicBezTo>
                    <a:pt x="7017" y="40451"/>
                    <a:pt x="0" y="109871"/>
                    <a:pt x="40836" y="142538"/>
                  </a:cubicBezTo>
                  <a:cubicBezTo>
                    <a:pt x="51503" y="151071"/>
                    <a:pt x="66753" y="151177"/>
                    <a:pt x="79712" y="155496"/>
                  </a:cubicBezTo>
                  <a:cubicBezTo>
                    <a:pt x="118588" y="151177"/>
                    <a:pt x="159580" y="155905"/>
                    <a:pt x="196341" y="142538"/>
                  </a:cubicBezTo>
                  <a:cubicBezTo>
                    <a:pt x="210977" y="137216"/>
                    <a:pt x="211245" y="114676"/>
                    <a:pt x="222258" y="103664"/>
                  </a:cubicBezTo>
                  <a:cubicBezTo>
                    <a:pt x="233271" y="92652"/>
                    <a:pt x="248972" y="87477"/>
                    <a:pt x="261134" y="77748"/>
                  </a:cubicBezTo>
                  <a:cubicBezTo>
                    <a:pt x="270674" y="70116"/>
                    <a:pt x="278413" y="60471"/>
                    <a:pt x="287052" y="51832"/>
                  </a:cubicBezTo>
                  <a:lnTo>
                    <a:pt x="248176" y="12958"/>
                  </a:lnTo>
                </a:path>
              </a:pathLst>
            </a:custGeom>
            <a:ln w="57150" cap="flat" cmpd="sng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639223" y="3239490"/>
              <a:ext cx="2293695" cy="570150"/>
            </a:xfrm>
            <a:custGeom>
              <a:avLst/>
              <a:gdLst>
                <a:gd name="connsiteX0" fmla="*/ 0 w 2293695"/>
                <a:gd name="connsiteY0" fmla="*/ 570150 h 570150"/>
                <a:gd name="connsiteX1" fmla="*/ 168464 w 2293695"/>
                <a:gd name="connsiteY1" fmla="*/ 557192 h 570150"/>
                <a:gd name="connsiteX2" fmla="*/ 298051 w 2293695"/>
                <a:gd name="connsiteY2" fmla="*/ 531276 h 570150"/>
                <a:gd name="connsiteX3" fmla="*/ 349886 w 2293695"/>
                <a:gd name="connsiteY3" fmla="*/ 518318 h 570150"/>
                <a:gd name="connsiteX4" fmla="*/ 401721 w 2293695"/>
                <a:gd name="connsiteY4" fmla="*/ 492402 h 570150"/>
                <a:gd name="connsiteX5" fmla="*/ 505391 w 2293695"/>
                <a:gd name="connsiteY5" fmla="*/ 466486 h 570150"/>
                <a:gd name="connsiteX6" fmla="*/ 544267 w 2293695"/>
                <a:gd name="connsiteY6" fmla="*/ 453528 h 570150"/>
                <a:gd name="connsiteX7" fmla="*/ 583143 w 2293695"/>
                <a:gd name="connsiteY7" fmla="*/ 414655 h 570150"/>
                <a:gd name="connsiteX8" fmla="*/ 622019 w 2293695"/>
                <a:gd name="connsiteY8" fmla="*/ 401697 h 570150"/>
                <a:gd name="connsiteX9" fmla="*/ 660895 w 2293695"/>
                <a:gd name="connsiteY9" fmla="*/ 375781 h 570150"/>
                <a:gd name="connsiteX10" fmla="*/ 712730 w 2293695"/>
                <a:gd name="connsiteY10" fmla="*/ 349865 h 570150"/>
                <a:gd name="connsiteX11" fmla="*/ 738648 w 2293695"/>
                <a:gd name="connsiteY11" fmla="*/ 323949 h 570150"/>
                <a:gd name="connsiteX12" fmla="*/ 816400 w 2293695"/>
                <a:gd name="connsiteY12" fmla="*/ 298033 h 570150"/>
                <a:gd name="connsiteX13" fmla="*/ 920070 w 2293695"/>
                <a:gd name="connsiteY13" fmla="*/ 246201 h 570150"/>
                <a:gd name="connsiteX14" fmla="*/ 997822 w 2293695"/>
                <a:gd name="connsiteY14" fmla="*/ 220285 h 570150"/>
                <a:gd name="connsiteX15" fmla="*/ 1036698 w 2293695"/>
                <a:gd name="connsiteY15" fmla="*/ 207327 h 570150"/>
                <a:gd name="connsiteX16" fmla="*/ 1101492 w 2293695"/>
                <a:gd name="connsiteY16" fmla="*/ 155495 h 570150"/>
                <a:gd name="connsiteX17" fmla="*/ 1127409 w 2293695"/>
                <a:gd name="connsiteY17" fmla="*/ 116621 h 570150"/>
                <a:gd name="connsiteX18" fmla="*/ 1179244 w 2293695"/>
                <a:gd name="connsiteY18" fmla="*/ 90706 h 570150"/>
                <a:gd name="connsiteX19" fmla="*/ 1256997 w 2293695"/>
                <a:gd name="connsiteY19" fmla="*/ 51832 h 570150"/>
                <a:gd name="connsiteX20" fmla="*/ 1295873 w 2293695"/>
                <a:gd name="connsiteY20" fmla="*/ 25916 h 570150"/>
                <a:gd name="connsiteX21" fmla="*/ 1373625 w 2293695"/>
                <a:gd name="connsiteY21" fmla="*/ 0 h 570150"/>
                <a:gd name="connsiteX22" fmla="*/ 1840139 w 2293695"/>
                <a:gd name="connsiteY22" fmla="*/ 25916 h 570150"/>
                <a:gd name="connsiteX23" fmla="*/ 1917892 w 2293695"/>
                <a:gd name="connsiteY23" fmla="*/ 51832 h 570150"/>
                <a:gd name="connsiteX24" fmla="*/ 1969727 w 2293695"/>
                <a:gd name="connsiteY24" fmla="*/ 77748 h 570150"/>
                <a:gd name="connsiteX25" fmla="*/ 2293695 w 2293695"/>
                <a:gd name="connsiteY25" fmla="*/ 77748 h 57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93695" h="570150">
                  <a:moveTo>
                    <a:pt x="0" y="570150"/>
                  </a:moveTo>
                  <a:cubicBezTo>
                    <a:pt x="56155" y="565831"/>
                    <a:pt x="112616" y="564476"/>
                    <a:pt x="168464" y="557192"/>
                  </a:cubicBezTo>
                  <a:cubicBezTo>
                    <a:pt x="212145" y="551495"/>
                    <a:pt x="255315" y="541959"/>
                    <a:pt x="298051" y="531276"/>
                  </a:cubicBezTo>
                  <a:cubicBezTo>
                    <a:pt x="315329" y="526957"/>
                    <a:pt x="333210" y="524571"/>
                    <a:pt x="349886" y="518318"/>
                  </a:cubicBezTo>
                  <a:cubicBezTo>
                    <a:pt x="367974" y="511536"/>
                    <a:pt x="383395" y="498510"/>
                    <a:pt x="401721" y="492402"/>
                  </a:cubicBezTo>
                  <a:cubicBezTo>
                    <a:pt x="435513" y="481139"/>
                    <a:pt x="471599" y="477750"/>
                    <a:pt x="505391" y="466486"/>
                  </a:cubicBezTo>
                  <a:lnTo>
                    <a:pt x="544267" y="453528"/>
                  </a:lnTo>
                  <a:cubicBezTo>
                    <a:pt x="557226" y="440570"/>
                    <a:pt x="567895" y="424820"/>
                    <a:pt x="583143" y="414655"/>
                  </a:cubicBezTo>
                  <a:cubicBezTo>
                    <a:pt x="594509" y="407078"/>
                    <a:pt x="609801" y="407805"/>
                    <a:pt x="622019" y="401697"/>
                  </a:cubicBezTo>
                  <a:cubicBezTo>
                    <a:pt x="635949" y="394732"/>
                    <a:pt x="647373" y="383508"/>
                    <a:pt x="660895" y="375781"/>
                  </a:cubicBezTo>
                  <a:cubicBezTo>
                    <a:pt x="677668" y="366197"/>
                    <a:pt x="696657" y="360580"/>
                    <a:pt x="712730" y="349865"/>
                  </a:cubicBezTo>
                  <a:cubicBezTo>
                    <a:pt x="722896" y="343088"/>
                    <a:pt x="727720" y="329413"/>
                    <a:pt x="738648" y="323949"/>
                  </a:cubicBezTo>
                  <a:cubicBezTo>
                    <a:pt x="763083" y="311732"/>
                    <a:pt x="791965" y="310250"/>
                    <a:pt x="816400" y="298033"/>
                  </a:cubicBezTo>
                  <a:cubicBezTo>
                    <a:pt x="850957" y="280756"/>
                    <a:pt x="883417" y="258418"/>
                    <a:pt x="920070" y="246201"/>
                  </a:cubicBezTo>
                  <a:lnTo>
                    <a:pt x="997822" y="220285"/>
                  </a:lnTo>
                  <a:lnTo>
                    <a:pt x="1036698" y="207327"/>
                  </a:lnTo>
                  <a:cubicBezTo>
                    <a:pt x="1110976" y="95918"/>
                    <a:pt x="1012071" y="227028"/>
                    <a:pt x="1101492" y="155495"/>
                  </a:cubicBezTo>
                  <a:cubicBezTo>
                    <a:pt x="1113653" y="145766"/>
                    <a:pt x="1115445" y="126591"/>
                    <a:pt x="1127409" y="116621"/>
                  </a:cubicBezTo>
                  <a:cubicBezTo>
                    <a:pt x="1142249" y="104255"/>
                    <a:pt x="1162472" y="100290"/>
                    <a:pt x="1179244" y="90706"/>
                  </a:cubicBezTo>
                  <a:cubicBezTo>
                    <a:pt x="1249586" y="50514"/>
                    <a:pt x="1185716" y="75591"/>
                    <a:pt x="1256997" y="51832"/>
                  </a:cubicBezTo>
                  <a:cubicBezTo>
                    <a:pt x="1269956" y="43193"/>
                    <a:pt x="1281641" y="32241"/>
                    <a:pt x="1295873" y="25916"/>
                  </a:cubicBezTo>
                  <a:cubicBezTo>
                    <a:pt x="1320838" y="14821"/>
                    <a:pt x="1373625" y="0"/>
                    <a:pt x="1373625" y="0"/>
                  </a:cubicBezTo>
                  <a:cubicBezTo>
                    <a:pt x="1382469" y="316"/>
                    <a:pt x="1728258" y="1943"/>
                    <a:pt x="1840139" y="25916"/>
                  </a:cubicBezTo>
                  <a:cubicBezTo>
                    <a:pt x="1866852" y="31640"/>
                    <a:pt x="1893456" y="39615"/>
                    <a:pt x="1917892" y="51832"/>
                  </a:cubicBezTo>
                  <a:cubicBezTo>
                    <a:pt x="1935170" y="60471"/>
                    <a:pt x="1950455" y="76419"/>
                    <a:pt x="1969727" y="77748"/>
                  </a:cubicBezTo>
                  <a:cubicBezTo>
                    <a:pt x="2077460" y="85177"/>
                    <a:pt x="2185706" y="77748"/>
                    <a:pt x="2293695" y="77748"/>
                  </a:cubicBezTo>
                </a:path>
              </a:pathLst>
            </a:custGeom>
            <a:ln w="57150" cap="flat" cmpd="sng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3600451" y="1219200"/>
            <a:ext cx="4724400" cy="4724400"/>
          </a:xfrm>
          <a:prstGeom prst="ellipse">
            <a:avLst/>
          </a:prstGeom>
          <a:noFill/>
          <a:ln w="28575" cmpd="sng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4685731">
            <a:off x="7779908" y="2518696"/>
            <a:ext cx="654804" cy="22124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ight Arrow 12"/>
          <p:cNvSpPr/>
          <p:nvPr/>
        </p:nvSpPr>
        <p:spPr>
          <a:xfrm rot="21285862">
            <a:off x="5836090" y="5820615"/>
            <a:ext cx="654804" cy="22124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ight Arrow 13"/>
          <p:cNvSpPr/>
          <p:nvPr/>
        </p:nvSpPr>
        <p:spPr>
          <a:xfrm rot="6502502">
            <a:off x="3369658" y="2881562"/>
            <a:ext cx="654804" cy="22124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 descr="garde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9261" y="4800600"/>
            <a:ext cx="2027590" cy="1247748"/>
          </a:xfrm>
          <a:prstGeom prst="rect">
            <a:avLst/>
          </a:prstGeom>
        </p:spPr>
      </p:pic>
      <p:pic>
        <p:nvPicPr>
          <p:cNvPr id="18" name="Picture 17" descr="treecolo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5350" y="2667000"/>
            <a:ext cx="1187450" cy="1333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Ellipse</a:t>
            </a:r>
            <a:endParaRPr lang="en-US" dirty="0"/>
          </a:p>
        </p:txBody>
      </p:sp>
      <p:pic>
        <p:nvPicPr>
          <p:cNvPr id="5" name="Picture 4" descr="treecolo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451" y="2362200"/>
            <a:ext cx="1187450" cy="1333771"/>
          </a:xfrm>
          <a:prstGeom prst="rect">
            <a:avLst/>
          </a:prstGeom>
        </p:spPr>
      </p:pic>
      <p:pic>
        <p:nvPicPr>
          <p:cNvPr id="6" name="Picture 5" descr="DogonLeash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7181">
            <a:off x="4038600" y="4114800"/>
            <a:ext cx="1200149" cy="1040793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5997340" y="3350892"/>
            <a:ext cx="287052" cy="155905"/>
          </a:xfrm>
          <a:custGeom>
            <a:avLst/>
            <a:gdLst>
              <a:gd name="connsiteX0" fmla="*/ 1960 w 287052"/>
              <a:gd name="connsiteY0" fmla="*/ 0 h 155905"/>
              <a:gd name="connsiteX1" fmla="*/ 40836 w 287052"/>
              <a:gd name="connsiteY1" fmla="*/ 142538 h 155905"/>
              <a:gd name="connsiteX2" fmla="*/ 79712 w 287052"/>
              <a:gd name="connsiteY2" fmla="*/ 155496 h 155905"/>
              <a:gd name="connsiteX3" fmla="*/ 196341 w 287052"/>
              <a:gd name="connsiteY3" fmla="*/ 142538 h 155905"/>
              <a:gd name="connsiteX4" fmla="*/ 222258 w 287052"/>
              <a:gd name="connsiteY4" fmla="*/ 103664 h 155905"/>
              <a:gd name="connsiteX5" fmla="*/ 261134 w 287052"/>
              <a:gd name="connsiteY5" fmla="*/ 77748 h 155905"/>
              <a:gd name="connsiteX6" fmla="*/ 287052 w 287052"/>
              <a:gd name="connsiteY6" fmla="*/ 51832 h 155905"/>
              <a:gd name="connsiteX7" fmla="*/ 248176 w 287052"/>
              <a:gd name="connsiteY7" fmla="*/ 12958 h 15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7052" h="155905">
                <a:moveTo>
                  <a:pt x="1960" y="0"/>
                </a:moveTo>
                <a:cubicBezTo>
                  <a:pt x="7017" y="40451"/>
                  <a:pt x="0" y="109871"/>
                  <a:pt x="40836" y="142538"/>
                </a:cubicBezTo>
                <a:cubicBezTo>
                  <a:pt x="51503" y="151071"/>
                  <a:pt x="66753" y="151177"/>
                  <a:pt x="79712" y="155496"/>
                </a:cubicBezTo>
                <a:cubicBezTo>
                  <a:pt x="118588" y="151177"/>
                  <a:pt x="159580" y="155905"/>
                  <a:pt x="196341" y="142538"/>
                </a:cubicBezTo>
                <a:cubicBezTo>
                  <a:pt x="210977" y="137216"/>
                  <a:pt x="211245" y="114676"/>
                  <a:pt x="222258" y="103664"/>
                </a:cubicBezTo>
                <a:cubicBezTo>
                  <a:pt x="233271" y="92652"/>
                  <a:pt x="248972" y="87477"/>
                  <a:pt x="261134" y="77748"/>
                </a:cubicBezTo>
                <a:cubicBezTo>
                  <a:pt x="270674" y="70116"/>
                  <a:pt x="278413" y="60471"/>
                  <a:pt x="287052" y="51832"/>
                </a:cubicBezTo>
                <a:lnTo>
                  <a:pt x="248176" y="12958"/>
                </a:lnTo>
              </a:path>
            </a:pathLst>
          </a:custGeom>
          <a:ln w="57150" cap="flat" cmpd="sng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119587" y="1600200"/>
            <a:ext cx="4738413" cy="3505200"/>
            <a:chOff x="2119587" y="1600200"/>
            <a:chExt cx="4738413" cy="4822658"/>
          </a:xfrm>
        </p:grpSpPr>
        <p:sp>
          <p:nvSpPr>
            <p:cNvPr id="10" name="Oval 9"/>
            <p:cNvSpPr/>
            <p:nvPr/>
          </p:nvSpPr>
          <p:spPr>
            <a:xfrm>
              <a:off x="2133600" y="1600200"/>
              <a:ext cx="4724400" cy="4724400"/>
            </a:xfrm>
            <a:prstGeom prst="ellipse">
              <a:avLst/>
            </a:prstGeom>
            <a:noFill/>
            <a:ln w="28575" cmpd="sng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 rot="14685731">
              <a:off x="6313057" y="2899696"/>
              <a:ext cx="654804" cy="221243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ight Arrow 12"/>
            <p:cNvSpPr/>
            <p:nvPr/>
          </p:nvSpPr>
          <p:spPr>
            <a:xfrm rot="21285862">
              <a:off x="4369239" y="6201615"/>
              <a:ext cx="654804" cy="221243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ight Arrow 13"/>
            <p:cNvSpPr/>
            <p:nvPr/>
          </p:nvSpPr>
          <p:spPr>
            <a:xfrm rot="6502502">
              <a:off x="1902807" y="3262562"/>
              <a:ext cx="654804" cy="221243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2" name="Picture 11" descr="treecolo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2362200"/>
            <a:ext cx="1187450" cy="1333771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2931571" y="3388002"/>
            <a:ext cx="287052" cy="155905"/>
          </a:xfrm>
          <a:custGeom>
            <a:avLst/>
            <a:gdLst>
              <a:gd name="connsiteX0" fmla="*/ 1960 w 287052"/>
              <a:gd name="connsiteY0" fmla="*/ 0 h 155905"/>
              <a:gd name="connsiteX1" fmla="*/ 40836 w 287052"/>
              <a:gd name="connsiteY1" fmla="*/ 142538 h 155905"/>
              <a:gd name="connsiteX2" fmla="*/ 79712 w 287052"/>
              <a:gd name="connsiteY2" fmla="*/ 155496 h 155905"/>
              <a:gd name="connsiteX3" fmla="*/ 196341 w 287052"/>
              <a:gd name="connsiteY3" fmla="*/ 142538 h 155905"/>
              <a:gd name="connsiteX4" fmla="*/ 222258 w 287052"/>
              <a:gd name="connsiteY4" fmla="*/ 103664 h 155905"/>
              <a:gd name="connsiteX5" fmla="*/ 261134 w 287052"/>
              <a:gd name="connsiteY5" fmla="*/ 77748 h 155905"/>
              <a:gd name="connsiteX6" fmla="*/ 287052 w 287052"/>
              <a:gd name="connsiteY6" fmla="*/ 51832 h 155905"/>
              <a:gd name="connsiteX7" fmla="*/ 248176 w 287052"/>
              <a:gd name="connsiteY7" fmla="*/ 12958 h 15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7052" h="155905">
                <a:moveTo>
                  <a:pt x="1960" y="0"/>
                </a:moveTo>
                <a:cubicBezTo>
                  <a:pt x="7017" y="40451"/>
                  <a:pt x="0" y="109871"/>
                  <a:pt x="40836" y="142538"/>
                </a:cubicBezTo>
                <a:cubicBezTo>
                  <a:pt x="51503" y="151071"/>
                  <a:pt x="66753" y="151177"/>
                  <a:pt x="79712" y="155496"/>
                </a:cubicBezTo>
                <a:cubicBezTo>
                  <a:pt x="118588" y="151177"/>
                  <a:pt x="159580" y="155905"/>
                  <a:pt x="196341" y="142538"/>
                </a:cubicBezTo>
                <a:cubicBezTo>
                  <a:pt x="210977" y="137216"/>
                  <a:pt x="211245" y="114676"/>
                  <a:pt x="222258" y="103664"/>
                </a:cubicBezTo>
                <a:cubicBezTo>
                  <a:pt x="233271" y="92652"/>
                  <a:pt x="248972" y="87477"/>
                  <a:pt x="261134" y="77748"/>
                </a:cubicBezTo>
                <a:cubicBezTo>
                  <a:pt x="270674" y="70116"/>
                  <a:pt x="278413" y="60471"/>
                  <a:pt x="287052" y="51832"/>
                </a:cubicBezTo>
                <a:lnTo>
                  <a:pt x="248176" y="12958"/>
                </a:lnTo>
              </a:path>
            </a:pathLst>
          </a:custGeom>
          <a:ln w="57150" cap="flat" cmpd="sng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161929" y="3473705"/>
            <a:ext cx="1516171" cy="958889"/>
          </a:xfrm>
          <a:custGeom>
            <a:avLst/>
            <a:gdLst>
              <a:gd name="connsiteX0" fmla="*/ 1516171 w 1516171"/>
              <a:gd name="connsiteY0" fmla="*/ 958889 h 958889"/>
              <a:gd name="connsiteX1" fmla="*/ 1464336 w 1516171"/>
              <a:gd name="connsiteY1" fmla="*/ 945931 h 958889"/>
              <a:gd name="connsiteX2" fmla="*/ 1425459 w 1516171"/>
              <a:gd name="connsiteY2" fmla="*/ 920015 h 958889"/>
              <a:gd name="connsiteX3" fmla="*/ 1360666 w 1516171"/>
              <a:gd name="connsiteY3" fmla="*/ 907057 h 958889"/>
              <a:gd name="connsiteX4" fmla="*/ 1256996 w 1516171"/>
              <a:gd name="connsiteY4" fmla="*/ 868183 h 958889"/>
              <a:gd name="connsiteX5" fmla="*/ 1179244 w 1516171"/>
              <a:gd name="connsiteY5" fmla="*/ 842267 h 958889"/>
              <a:gd name="connsiteX6" fmla="*/ 1101491 w 1516171"/>
              <a:gd name="connsiteY6" fmla="*/ 816351 h 958889"/>
              <a:gd name="connsiteX7" fmla="*/ 1062615 w 1516171"/>
              <a:gd name="connsiteY7" fmla="*/ 803393 h 958889"/>
              <a:gd name="connsiteX8" fmla="*/ 958945 w 1516171"/>
              <a:gd name="connsiteY8" fmla="*/ 777478 h 958889"/>
              <a:gd name="connsiteX9" fmla="*/ 894152 w 1516171"/>
              <a:gd name="connsiteY9" fmla="*/ 699730 h 958889"/>
              <a:gd name="connsiteX10" fmla="*/ 829358 w 1516171"/>
              <a:gd name="connsiteY10" fmla="*/ 634940 h 958889"/>
              <a:gd name="connsiteX11" fmla="*/ 803441 w 1516171"/>
              <a:gd name="connsiteY11" fmla="*/ 596066 h 958889"/>
              <a:gd name="connsiteX12" fmla="*/ 725688 w 1516171"/>
              <a:gd name="connsiteY12" fmla="*/ 557192 h 958889"/>
              <a:gd name="connsiteX13" fmla="*/ 647936 w 1516171"/>
              <a:gd name="connsiteY13" fmla="*/ 505360 h 958889"/>
              <a:gd name="connsiteX14" fmla="*/ 622019 w 1516171"/>
              <a:gd name="connsiteY14" fmla="*/ 466486 h 958889"/>
              <a:gd name="connsiteX15" fmla="*/ 583142 w 1516171"/>
              <a:gd name="connsiteY15" fmla="*/ 440571 h 958889"/>
              <a:gd name="connsiteX16" fmla="*/ 505390 w 1516171"/>
              <a:gd name="connsiteY16" fmla="*/ 362823 h 958889"/>
              <a:gd name="connsiteX17" fmla="*/ 466514 w 1516171"/>
              <a:gd name="connsiteY17" fmla="*/ 336907 h 958889"/>
              <a:gd name="connsiteX18" fmla="*/ 440596 w 1516171"/>
              <a:gd name="connsiteY18" fmla="*/ 310991 h 958889"/>
              <a:gd name="connsiteX19" fmla="*/ 362844 w 1516171"/>
              <a:gd name="connsiteY19" fmla="*/ 259159 h 958889"/>
              <a:gd name="connsiteX20" fmla="*/ 323968 w 1516171"/>
              <a:gd name="connsiteY20" fmla="*/ 233243 h 958889"/>
              <a:gd name="connsiteX21" fmla="*/ 259174 w 1516171"/>
              <a:gd name="connsiteY21" fmla="*/ 181411 h 958889"/>
              <a:gd name="connsiteX22" fmla="*/ 194381 w 1516171"/>
              <a:gd name="connsiteY22" fmla="*/ 129580 h 958889"/>
              <a:gd name="connsiteX23" fmla="*/ 116628 w 1516171"/>
              <a:gd name="connsiteY23" fmla="*/ 64790 h 958889"/>
              <a:gd name="connsiteX24" fmla="*/ 0 w 1516171"/>
              <a:gd name="connsiteY24" fmla="*/ 12958 h 958889"/>
              <a:gd name="connsiteX25" fmla="*/ 0 w 1516171"/>
              <a:gd name="connsiteY25" fmla="*/ 0 h 9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16171" h="958889">
                <a:moveTo>
                  <a:pt x="1516171" y="958889"/>
                </a:moveTo>
                <a:cubicBezTo>
                  <a:pt x="1498893" y="954570"/>
                  <a:pt x="1480706" y="952946"/>
                  <a:pt x="1464336" y="945931"/>
                </a:cubicBezTo>
                <a:cubicBezTo>
                  <a:pt x="1450021" y="939796"/>
                  <a:pt x="1440042" y="925483"/>
                  <a:pt x="1425459" y="920015"/>
                </a:cubicBezTo>
                <a:cubicBezTo>
                  <a:pt x="1404836" y="912282"/>
                  <a:pt x="1382034" y="912399"/>
                  <a:pt x="1360666" y="907057"/>
                </a:cubicBezTo>
                <a:cubicBezTo>
                  <a:pt x="1329857" y="899355"/>
                  <a:pt x="1283155" y="877695"/>
                  <a:pt x="1256996" y="868183"/>
                </a:cubicBezTo>
                <a:cubicBezTo>
                  <a:pt x="1231321" y="858847"/>
                  <a:pt x="1205161" y="850906"/>
                  <a:pt x="1179244" y="842267"/>
                </a:cubicBezTo>
                <a:lnTo>
                  <a:pt x="1101491" y="816351"/>
                </a:lnTo>
                <a:cubicBezTo>
                  <a:pt x="1088532" y="812032"/>
                  <a:pt x="1076009" y="806072"/>
                  <a:pt x="1062615" y="803393"/>
                </a:cubicBezTo>
                <a:cubicBezTo>
                  <a:pt x="984427" y="787756"/>
                  <a:pt x="1018717" y="797399"/>
                  <a:pt x="958945" y="777478"/>
                </a:cubicBezTo>
                <a:cubicBezTo>
                  <a:pt x="894603" y="680968"/>
                  <a:pt x="977294" y="799494"/>
                  <a:pt x="894152" y="699730"/>
                </a:cubicBezTo>
                <a:cubicBezTo>
                  <a:pt x="840157" y="634940"/>
                  <a:pt x="900630" y="682452"/>
                  <a:pt x="829358" y="634940"/>
                </a:cubicBezTo>
                <a:cubicBezTo>
                  <a:pt x="820719" y="621982"/>
                  <a:pt x="814454" y="607078"/>
                  <a:pt x="803441" y="596066"/>
                </a:cubicBezTo>
                <a:cubicBezTo>
                  <a:pt x="778320" y="570946"/>
                  <a:pt x="757307" y="567731"/>
                  <a:pt x="725688" y="557192"/>
                </a:cubicBezTo>
                <a:cubicBezTo>
                  <a:pt x="699771" y="539915"/>
                  <a:pt x="665214" y="531277"/>
                  <a:pt x="647936" y="505360"/>
                </a:cubicBezTo>
                <a:cubicBezTo>
                  <a:pt x="639297" y="492402"/>
                  <a:pt x="633032" y="477498"/>
                  <a:pt x="622019" y="466486"/>
                </a:cubicBezTo>
                <a:cubicBezTo>
                  <a:pt x="611006" y="455474"/>
                  <a:pt x="594783" y="450918"/>
                  <a:pt x="583142" y="440571"/>
                </a:cubicBezTo>
                <a:cubicBezTo>
                  <a:pt x="555747" y="416222"/>
                  <a:pt x="535887" y="383153"/>
                  <a:pt x="505390" y="362823"/>
                </a:cubicBezTo>
                <a:cubicBezTo>
                  <a:pt x="492431" y="354184"/>
                  <a:pt x="478676" y="346636"/>
                  <a:pt x="466514" y="336907"/>
                </a:cubicBezTo>
                <a:cubicBezTo>
                  <a:pt x="456974" y="329275"/>
                  <a:pt x="450370" y="318321"/>
                  <a:pt x="440596" y="310991"/>
                </a:cubicBezTo>
                <a:cubicBezTo>
                  <a:pt x="415677" y="292303"/>
                  <a:pt x="388761" y="276436"/>
                  <a:pt x="362844" y="259159"/>
                </a:cubicBezTo>
                <a:cubicBezTo>
                  <a:pt x="349885" y="250520"/>
                  <a:pt x="334981" y="244255"/>
                  <a:pt x="323968" y="233243"/>
                </a:cubicBezTo>
                <a:cubicBezTo>
                  <a:pt x="287037" y="196315"/>
                  <a:pt x="308216" y="214104"/>
                  <a:pt x="259174" y="181411"/>
                </a:cubicBezTo>
                <a:cubicBezTo>
                  <a:pt x="201213" y="94475"/>
                  <a:pt x="269491" y="179650"/>
                  <a:pt x="194381" y="129580"/>
                </a:cubicBezTo>
                <a:cubicBezTo>
                  <a:pt x="133348" y="88894"/>
                  <a:pt x="180222" y="93053"/>
                  <a:pt x="116628" y="64790"/>
                </a:cubicBezTo>
                <a:cubicBezTo>
                  <a:pt x="70436" y="44261"/>
                  <a:pt x="35192" y="48149"/>
                  <a:pt x="0" y="12958"/>
                </a:cubicBezTo>
                <a:lnTo>
                  <a:pt x="0" y="0"/>
                </a:lnTo>
              </a:path>
            </a:pathLst>
          </a:custGeom>
          <a:ln w="57150" cap="flat" cmpd="sng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691058" y="3434831"/>
            <a:ext cx="1321790" cy="997763"/>
          </a:xfrm>
          <a:custGeom>
            <a:avLst/>
            <a:gdLst>
              <a:gd name="connsiteX0" fmla="*/ 0 w 1321790"/>
              <a:gd name="connsiteY0" fmla="*/ 997763 h 997763"/>
              <a:gd name="connsiteX1" fmla="*/ 25918 w 1321790"/>
              <a:gd name="connsiteY1" fmla="*/ 920015 h 997763"/>
              <a:gd name="connsiteX2" fmla="*/ 77753 w 1321790"/>
              <a:gd name="connsiteY2" fmla="*/ 855225 h 997763"/>
              <a:gd name="connsiteX3" fmla="*/ 194381 w 1321790"/>
              <a:gd name="connsiteY3" fmla="*/ 725646 h 997763"/>
              <a:gd name="connsiteX4" fmla="*/ 220299 w 1321790"/>
              <a:gd name="connsiteY4" fmla="*/ 699730 h 997763"/>
              <a:gd name="connsiteX5" fmla="*/ 272133 w 1321790"/>
              <a:gd name="connsiteY5" fmla="*/ 660856 h 997763"/>
              <a:gd name="connsiteX6" fmla="*/ 298051 w 1321790"/>
              <a:gd name="connsiteY6" fmla="*/ 634940 h 997763"/>
              <a:gd name="connsiteX7" fmla="*/ 440597 w 1321790"/>
              <a:gd name="connsiteY7" fmla="*/ 596066 h 997763"/>
              <a:gd name="connsiteX8" fmla="*/ 479473 w 1321790"/>
              <a:gd name="connsiteY8" fmla="*/ 583108 h 997763"/>
              <a:gd name="connsiteX9" fmla="*/ 531308 w 1321790"/>
              <a:gd name="connsiteY9" fmla="*/ 570150 h 997763"/>
              <a:gd name="connsiteX10" fmla="*/ 622019 w 1321790"/>
              <a:gd name="connsiteY10" fmla="*/ 518318 h 997763"/>
              <a:gd name="connsiteX11" fmla="*/ 660895 w 1321790"/>
              <a:gd name="connsiteY11" fmla="*/ 505360 h 997763"/>
              <a:gd name="connsiteX12" fmla="*/ 777524 w 1321790"/>
              <a:gd name="connsiteY12" fmla="*/ 414655 h 997763"/>
              <a:gd name="connsiteX13" fmla="*/ 816400 w 1321790"/>
              <a:gd name="connsiteY13" fmla="*/ 401697 h 997763"/>
              <a:gd name="connsiteX14" fmla="*/ 881194 w 1321790"/>
              <a:gd name="connsiteY14" fmla="*/ 349865 h 997763"/>
              <a:gd name="connsiteX15" fmla="*/ 933028 w 1321790"/>
              <a:gd name="connsiteY15" fmla="*/ 323949 h 997763"/>
              <a:gd name="connsiteX16" fmla="*/ 1023740 w 1321790"/>
              <a:gd name="connsiteY16" fmla="*/ 272117 h 997763"/>
              <a:gd name="connsiteX17" fmla="*/ 1075574 w 1321790"/>
              <a:gd name="connsiteY17" fmla="*/ 259159 h 997763"/>
              <a:gd name="connsiteX18" fmla="*/ 1101492 w 1321790"/>
              <a:gd name="connsiteY18" fmla="*/ 233243 h 997763"/>
              <a:gd name="connsiteX19" fmla="*/ 1153327 w 1321790"/>
              <a:gd name="connsiteY19" fmla="*/ 207327 h 997763"/>
              <a:gd name="connsiteX20" fmla="*/ 1192203 w 1321790"/>
              <a:gd name="connsiteY20" fmla="*/ 181412 h 997763"/>
              <a:gd name="connsiteX21" fmla="*/ 1244038 w 1321790"/>
              <a:gd name="connsiteY21" fmla="*/ 103664 h 997763"/>
              <a:gd name="connsiteX22" fmla="*/ 1269955 w 1321790"/>
              <a:gd name="connsiteY22" fmla="*/ 64790 h 997763"/>
              <a:gd name="connsiteX23" fmla="*/ 1295873 w 1321790"/>
              <a:gd name="connsiteY23" fmla="*/ 38874 h 997763"/>
              <a:gd name="connsiteX24" fmla="*/ 1321790 w 1321790"/>
              <a:gd name="connsiteY24" fmla="*/ 0 h 99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21790" h="997763">
                <a:moveTo>
                  <a:pt x="0" y="997763"/>
                </a:moveTo>
                <a:cubicBezTo>
                  <a:pt x="8639" y="971847"/>
                  <a:pt x="14823" y="944978"/>
                  <a:pt x="25918" y="920015"/>
                </a:cubicBezTo>
                <a:cubicBezTo>
                  <a:pt x="45862" y="875143"/>
                  <a:pt x="50824" y="888883"/>
                  <a:pt x="77753" y="855225"/>
                </a:cubicBezTo>
                <a:cubicBezTo>
                  <a:pt x="242458" y="649357"/>
                  <a:pt x="91582" y="807880"/>
                  <a:pt x="194381" y="725646"/>
                </a:cubicBezTo>
                <a:cubicBezTo>
                  <a:pt x="203921" y="718014"/>
                  <a:pt x="210913" y="707551"/>
                  <a:pt x="220299" y="699730"/>
                </a:cubicBezTo>
                <a:cubicBezTo>
                  <a:pt x="236891" y="685904"/>
                  <a:pt x="255541" y="674682"/>
                  <a:pt x="272133" y="660856"/>
                </a:cubicBezTo>
                <a:cubicBezTo>
                  <a:pt x="281519" y="653035"/>
                  <a:pt x="287123" y="640404"/>
                  <a:pt x="298051" y="634940"/>
                </a:cubicBezTo>
                <a:cubicBezTo>
                  <a:pt x="353653" y="607140"/>
                  <a:pt x="383719" y="610285"/>
                  <a:pt x="440597" y="596066"/>
                </a:cubicBezTo>
                <a:cubicBezTo>
                  <a:pt x="453849" y="592753"/>
                  <a:pt x="466339" y="586860"/>
                  <a:pt x="479473" y="583108"/>
                </a:cubicBezTo>
                <a:cubicBezTo>
                  <a:pt x="496598" y="578215"/>
                  <a:pt x="514632" y="576403"/>
                  <a:pt x="531308" y="570150"/>
                </a:cubicBezTo>
                <a:cubicBezTo>
                  <a:pt x="622184" y="536073"/>
                  <a:pt x="546825" y="555913"/>
                  <a:pt x="622019" y="518318"/>
                </a:cubicBezTo>
                <a:cubicBezTo>
                  <a:pt x="634237" y="512210"/>
                  <a:pt x="647936" y="509679"/>
                  <a:pt x="660895" y="505360"/>
                </a:cubicBezTo>
                <a:cubicBezTo>
                  <a:pt x="694439" y="471818"/>
                  <a:pt x="731024" y="430154"/>
                  <a:pt x="777524" y="414655"/>
                </a:cubicBezTo>
                <a:cubicBezTo>
                  <a:pt x="790483" y="410336"/>
                  <a:pt x="804182" y="407805"/>
                  <a:pt x="816400" y="401697"/>
                </a:cubicBezTo>
                <a:cubicBezTo>
                  <a:pt x="910548" y="354625"/>
                  <a:pt x="808878" y="398073"/>
                  <a:pt x="881194" y="349865"/>
                </a:cubicBezTo>
                <a:cubicBezTo>
                  <a:pt x="897267" y="339150"/>
                  <a:pt x="916256" y="333533"/>
                  <a:pt x="933028" y="323949"/>
                </a:cubicBezTo>
                <a:cubicBezTo>
                  <a:pt x="980877" y="296608"/>
                  <a:pt x="966783" y="293475"/>
                  <a:pt x="1023740" y="272117"/>
                </a:cubicBezTo>
                <a:cubicBezTo>
                  <a:pt x="1040416" y="265864"/>
                  <a:pt x="1058296" y="263478"/>
                  <a:pt x="1075574" y="259159"/>
                </a:cubicBezTo>
                <a:cubicBezTo>
                  <a:pt x="1084213" y="250520"/>
                  <a:pt x="1091326" y="240020"/>
                  <a:pt x="1101492" y="233243"/>
                </a:cubicBezTo>
                <a:cubicBezTo>
                  <a:pt x="1117565" y="222528"/>
                  <a:pt x="1136554" y="216911"/>
                  <a:pt x="1153327" y="207327"/>
                </a:cubicBezTo>
                <a:cubicBezTo>
                  <a:pt x="1166849" y="199601"/>
                  <a:pt x="1179244" y="190050"/>
                  <a:pt x="1192203" y="181412"/>
                </a:cubicBezTo>
                <a:cubicBezTo>
                  <a:pt x="1214977" y="113094"/>
                  <a:pt x="1190110" y="168374"/>
                  <a:pt x="1244038" y="103664"/>
                </a:cubicBezTo>
                <a:cubicBezTo>
                  <a:pt x="1254008" y="91700"/>
                  <a:pt x="1260226" y="76951"/>
                  <a:pt x="1269955" y="64790"/>
                </a:cubicBezTo>
                <a:cubicBezTo>
                  <a:pt x="1277587" y="55250"/>
                  <a:pt x="1288241" y="48414"/>
                  <a:pt x="1295873" y="38874"/>
                </a:cubicBezTo>
                <a:cubicBezTo>
                  <a:pt x="1305602" y="26713"/>
                  <a:pt x="1321790" y="0"/>
                  <a:pt x="1321790" y="0"/>
                </a:cubicBezTo>
              </a:path>
            </a:pathLst>
          </a:custGeom>
          <a:ln w="57150" cap="flat" cmpd="sng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garde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8810" y="5087643"/>
            <a:ext cx="2027590" cy="1247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47800"/>
            <a:ext cx="7583487" cy="2384612"/>
          </a:xfrm>
        </p:spPr>
        <p:txBody>
          <a:bodyPr/>
          <a:lstStyle/>
          <a:p>
            <a:r>
              <a:rPr lang="en-US" dirty="0" smtClean="0"/>
              <a:t>Illustrator – uses pen/marker to trace dog’s path</a:t>
            </a:r>
          </a:p>
          <a:p>
            <a:r>
              <a:rPr lang="en-US" dirty="0" smtClean="0"/>
              <a:t>Pin-holder – holds pins (trees) in place while the illustrator draws</a:t>
            </a:r>
          </a:p>
          <a:p>
            <a:r>
              <a:rPr lang="en-US" dirty="0" smtClean="0"/>
              <a:t>Observers – Actively observe and participate in discussion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35052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Instructions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4549588"/>
            <a:ext cx="7583487" cy="2156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your boards, draw 2 ellipses:</a:t>
            </a:r>
          </a:p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baseline="0" dirty="0" smtClean="0">
                <a:solidFill>
                  <a:schemeClr val="bg1"/>
                </a:solidFill>
              </a:rPr>
              <a:t>Ellipse</a:t>
            </a:r>
            <a:r>
              <a:rPr lang="en-US" sz="2200" dirty="0" smtClean="0">
                <a:solidFill>
                  <a:schemeClr val="bg1"/>
                </a:solidFill>
              </a:rPr>
              <a:t> #1- Place pins 4” apart </a:t>
            </a:r>
            <a:r>
              <a:rPr lang="en-US" sz="2200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Coordinates (-2,0) and (2,0)</a:t>
            </a:r>
          </a:p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Ellipse #2- Place pins 6” apart </a:t>
            </a:r>
            <a:r>
              <a:rPr lang="en-US" sz="22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Coordinates (-3,0) and (3,0)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38200"/>
          </a:xfrm>
        </p:spPr>
        <p:txBody>
          <a:bodyPr/>
          <a:lstStyle/>
          <a:p>
            <a:r>
              <a:rPr lang="en-US" dirty="0" smtClean="0"/>
              <a:t>Questions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706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What happens as the pins move further apart?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How far apart, in this situation, can the pins move?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What happens as the pins move closer together?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What if the pins are both placed at the same point?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Journal about your thoughts </a:t>
            </a:r>
            <a:r>
              <a:rPr lang="en-US" dirty="0" smtClean="0"/>
              <a:t>on what an ellipse is and respond </a:t>
            </a:r>
            <a:r>
              <a:rPr lang="en-US" dirty="0" smtClean="0"/>
              <a:t>to the following three questions: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configuration of pins would give the dog the greatest area to play in?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configuration of pins would give the dog the least area to play in?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happens to the shape of the dog’s play area if the leash (still attached to two trees) is made longer?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555812"/>
            <a:ext cx="7583487" cy="1044388"/>
          </a:xfrm>
        </p:spPr>
        <p:txBody>
          <a:bodyPr/>
          <a:lstStyle/>
          <a:p>
            <a:r>
              <a:rPr lang="en-US" dirty="0" smtClean="0"/>
              <a:t>Next Class…</a:t>
            </a:r>
            <a:br>
              <a:rPr lang="en-US" dirty="0" smtClean="0"/>
            </a:br>
            <a:r>
              <a:rPr lang="en-US" dirty="0" smtClean="0"/>
              <a:t>Properties of an Ellipse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Ellipse - A regular oval shape, traced by a point moving in a plane so that the sum of its distances from two other points (the foci) is constant.</a:t>
            </a:r>
          </a:p>
          <a:p>
            <a:r>
              <a:rPr lang="en-US" dirty="0" smtClean="0"/>
              <a:t>Foci – The two points that define an ellipse.</a:t>
            </a:r>
          </a:p>
          <a:p>
            <a:r>
              <a:rPr lang="en-US" dirty="0" smtClean="0"/>
              <a:t>Center - A point inside the ellipse which is the midpoint of the line segment linking the two foci. </a:t>
            </a:r>
          </a:p>
          <a:p>
            <a:r>
              <a:rPr lang="en-US" dirty="0" smtClean="0"/>
              <a:t>Circle vs. Ellipse - A circle is actually a special case of an ellipse. In an ellipse, if you locate both foci at the center, the result is a circle.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218</TotalTime>
  <Words>630</Words>
  <Application>Microsoft Office PowerPoint</Application>
  <PresentationFormat>On-screen Show (4:3)</PresentationFormat>
  <Paragraphs>68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Revolution</vt:lpstr>
      <vt:lpstr>Exploring Properties of an Ellipse</vt:lpstr>
      <vt:lpstr>Common Core Standards</vt:lpstr>
      <vt:lpstr>Properties of a Circle</vt:lpstr>
      <vt:lpstr>Slide 4</vt:lpstr>
      <vt:lpstr>Ellipse</vt:lpstr>
      <vt:lpstr>Group Roles</vt:lpstr>
      <vt:lpstr>Questions for Discussion</vt:lpstr>
      <vt:lpstr>Homework</vt:lpstr>
      <vt:lpstr>Next Class… Properties of an Ellipse</vt:lpstr>
      <vt:lpstr>Next Class…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 Czarnecki</dc:creator>
  <cp:lastModifiedBy>chad</cp:lastModifiedBy>
  <cp:revision>38</cp:revision>
  <dcterms:created xsi:type="dcterms:W3CDTF">2011-08-15T06:06:28Z</dcterms:created>
  <dcterms:modified xsi:type="dcterms:W3CDTF">2011-08-16T01:28:47Z</dcterms:modified>
</cp:coreProperties>
</file>